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472" r:id="rId3"/>
    <p:sldId id="347" r:id="rId4"/>
    <p:sldId id="348" r:id="rId5"/>
    <p:sldId id="349" r:id="rId6"/>
    <p:sldId id="361" r:id="rId7"/>
    <p:sldId id="351" r:id="rId8"/>
    <p:sldId id="353" r:id="rId9"/>
    <p:sldId id="356" r:id="rId10"/>
    <p:sldId id="373" r:id="rId11"/>
    <p:sldId id="374" r:id="rId12"/>
    <p:sldId id="375" r:id="rId13"/>
    <p:sldId id="357" r:id="rId14"/>
    <p:sldId id="358" r:id="rId15"/>
    <p:sldId id="359" r:id="rId16"/>
    <p:sldId id="376" r:id="rId17"/>
    <p:sldId id="263" r:id="rId18"/>
    <p:sldId id="470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08" autoAdjust="0"/>
    <p:restoredTop sz="98160" autoAdjust="0"/>
  </p:normalViewPr>
  <p:slideViewPr>
    <p:cSldViewPr>
      <p:cViewPr>
        <p:scale>
          <a:sx n="50" d="100"/>
          <a:sy n="50" d="100"/>
        </p:scale>
        <p:origin x="-499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7EBC4E-4091-4B78-B2B7-9403B10AF5EC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17202-5650-42D7-8DE9-00B36A3350DD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06450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917202-5650-42D7-8DE9-00B36A3350DD}" type="slidenum">
              <a:rPr lang="es-ES" smtClean="0"/>
              <a:pPr/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97747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07/10/2012</a:t>
            </a:fld>
            <a:endParaRPr lang="es-ES" dirty="0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1.bp.blogspot.com/_pyETND1rvuE/Sh_QZ7jkMII/AAAAAAAABSQ/d6pYwX7YkrU/s400/falcon-90-avion.jpg&amp;imgrefurl=http://condoscaras.blogspot.com/2009_05_01_archive.html&amp;usg=__4ZygtfarmpygU6LR_0453_3mJQQ=&amp;h=305&amp;w=305&amp;sz=15&amp;hl=es&amp;start=12&amp;um=1&amp;tbnid=zEfNpzlzX-5mfM:&amp;tbnh=116&amp;tbnw=116&amp;prev=/images?q=avion&amp;hl=es&amp;lr=&amp;sa=N&amp;um=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Siglo_XV" TargetMode="External"/><Relationship Id="rId2" Type="http://schemas.openxmlformats.org/officeDocument/2006/relationships/hyperlink" Target="http://es.wikipedia.org/wiki/Siglo_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chasque.net/giancare/madre/esmeralda_pags/DIOS_PAGINAS/REBELION_archivos/REBELION.jpg&amp;imgrefurl=http://www.chasque.net/giancare/madre/esmeralda_pags/DIOS_PAGINAS/REBELION.htm&amp;usg=__O21b-7Y8l9CfZwmVIbwk7GJ_Teg=&amp;h=305&amp;w=330&amp;sz=20&amp;hl=es&amp;start=2&amp;sig2=51nxJG20gkmuMMzFK91XiA&amp;um=1&amp;tbnid=CnyFReNhk23-NM:&amp;tbnh=110&amp;tbnw=119&amp;prev=/images?q=la+batalla+en+el+cielo&amp;hl=es&amp;lr=&amp;sa=N&amp;um=1&amp;ei=_OQ6S_vsII3h8Abak4mKBw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es/imgres?imgurl=http://www.eltiempo.com/colombia/occidente/2008-08-05/IMAGEN/IMAGEN-4428580-1.jpg&amp;imgrefurl=http://www.eltiempo.com/colombia/occidente/2008-08-05/cesa-ocupacion-en-sede-accion-social-pero-sigue-la-de-la-iglesia-la-ermita-en-cali_4428103-1&amp;usg=__Q3BhcpwkcORis33TbFbOlJq3JsI=&amp;h=300&amp;w=590&amp;sz=23&amp;hl=es&amp;start=529&amp;um=1&amp;tbnid=ePm1jpSbKcpxJM:&amp;tbnh=69&amp;tbnw=135&amp;prev=/images?q=las+siete+iglesias&amp;ndsp=18&amp;hl=es&amp;sa=N&amp;start=522&amp;um=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 rot="21141421">
            <a:off x="531251" y="981980"/>
            <a:ext cx="7772400" cy="2601509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ES" sz="6000" b="1" i="1" dirty="0" smtClean="0">
                <a:solidFill>
                  <a:srgbClr val="FFFF00"/>
                </a:solidFill>
              </a:rPr>
              <a:t>APOCALIPSIS</a:t>
            </a:r>
            <a:r>
              <a:rPr lang="es-ES" sz="5300" b="1" dirty="0" smtClean="0"/>
              <a:t> </a:t>
            </a: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dirty="0" smtClean="0">
                <a:solidFill>
                  <a:srgbClr val="002060"/>
                </a:solidFill>
              </a:rPr>
              <a:t>“un viaje a través del tiempo» </a:t>
            </a:r>
            <a:br>
              <a:rPr lang="es-ES" dirty="0" smtClean="0">
                <a:solidFill>
                  <a:srgbClr val="002060"/>
                </a:solidFill>
              </a:rPr>
            </a:br>
            <a:endParaRPr lang="es-ES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HUMBERTO\Pictures\Santa Biblia\H01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90371">
            <a:off x="4726301" y="3468654"/>
            <a:ext cx="3778248" cy="3030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67451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2400" dirty="0" smtClean="0"/>
              <a:t>Todo lo que concierne a la Palabra de Dios es importante, pero este tema lo es más todavía debido a que trata de profecías a través de todos los siglos. Por tanto. Los invito a que lo iniciemos con una oración: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77104" y="2708920"/>
            <a:ext cx="4536504" cy="286232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Padre nuestro que estas en el cielo, gracias porque tu tienes un conocimientos anticipado de todas las cosas, te pedimos nos </a:t>
            </a:r>
            <a:r>
              <a:rPr lang="es-CO" sz="2000" dirty="0" smtClean="0"/>
              <a:t>ayudes </a:t>
            </a:r>
            <a:r>
              <a:rPr lang="es-CO" sz="2000" dirty="0"/>
              <a:t>a entender su Santa Palabra, que no la vayamos a entender a nuestra manera, sino según tu voluntad. Te lo pedimos en el nombre de Cristo. Amen.  </a:t>
            </a:r>
          </a:p>
        </p:txBody>
      </p:sp>
      <p:pic>
        <p:nvPicPr>
          <p:cNvPr id="2050" name="Picture 2" descr="http://ts4.mm.bing.net/images/thumbnail.aspx?q=4815775745049087&amp;id=4f32c296803f17ab6883e29ec642e79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08920"/>
            <a:ext cx="2952328" cy="286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3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t1.gstatic.com/images?q=tbn:zEfNpzlzX-5mfM:http://1.bp.blogspot.com/_pyETND1rvuE/Sh_QZ7jkMII/AAAAAAAABSQ/d6pYwX7YkrU/s400/falcon-90-avio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880828"/>
            <a:ext cx="2992416" cy="3060340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683568" y="620688"/>
            <a:ext cx="4752528" cy="2520280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Hoy estamos viviendo en el comienzo del siglo 21, y para analizar el contenido de Apocalipsis, escrito en el siglo 1 nos separan 20 siglos.</a:t>
            </a:r>
          </a:p>
        </p:txBody>
      </p:sp>
      <p:sp>
        <p:nvSpPr>
          <p:cNvPr id="3" name="2 Rectángulo redondeado"/>
          <p:cNvSpPr/>
          <p:nvPr/>
        </p:nvSpPr>
        <p:spPr>
          <a:xfrm>
            <a:off x="683568" y="3284984"/>
            <a:ext cx="4752528" cy="2520280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Vamos a transportarnos </a:t>
            </a:r>
            <a:r>
              <a:rPr lang="es-ES" sz="2400" b="1" dirty="0">
                <a:solidFill>
                  <a:srgbClr val="002060"/>
                </a:solidFill>
              </a:rPr>
              <a:t>imaginariamente</a:t>
            </a:r>
            <a:r>
              <a:rPr lang="es-ES" sz="2000" dirty="0">
                <a:solidFill>
                  <a:srgbClr val="002060"/>
                </a:solidFill>
              </a:rPr>
              <a:t> a la época a la que se refieren dichas profecías a través de la era Cristiana, para adquirir conocimiento sobre eventos y personajes importantes.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395536" y="476672"/>
            <a:ext cx="8352928" cy="540060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El libro de Apocalipsis fue escrito en el año 96 d.C. y hoy nos encontramos finalizando el año 2.012, nos separan exactamente 1.916 </a:t>
            </a:r>
            <a:r>
              <a:rPr lang="es-ES" sz="2400" dirty="0" smtClean="0">
                <a:solidFill>
                  <a:srgbClr val="002060"/>
                </a:solidFill>
              </a:rPr>
              <a:t>años.</a:t>
            </a:r>
          </a:p>
          <a:p>
            <a:pPr algn="ctr"/>
            <a:endParaRPr lang="es-ES" sz="2400" dirty="0">
              <a:solidFill>
                <a:srgbClr val="002060"/>
              </a:solidFill>
            </a:endParaRPr>
          </a:p>
          <a:p>
            <a:pPr algn="ctr"/>
            <a:r>
              <a:rPr lang="es-ES" sz="2400" dirty="0" smtClean="0">
                <a:solidFill>
                  <a:schemeClr val="tx1"/>
                </a:solidFill>
              </a:rPr>
              <a:t>El </a:t>
            </a:r>
            <a:r>
              <a:rPr lang="es-ES" sz="2400" dirty="0">
                <a:solidFill>
                  <a:schemeClr val="tx1"/>
                </a:solidFill>
              </a:rPr>
              <a:t>periodo que vamos a cubrir está lleno de historia espiritual y secular, y como también algunas profecía que se cumplirán y tienen relación con </a:t>
            </a:r>
            <a:r>
              <a:rPr lang="es-ES" sz="2400" dirty="0" smtClean="0">
                <a:solidFill>
                  <a:schemeClr val="tx1"/>
                </a:solidFill>
              </a:rPr>
              <a:t>las </a:t>
            </a:r>
            <a:r>
              <a:rPr lang="es-ES" sz="2400" dirty="0">
                <a:solidFill>
                  <a:schemeClr val="tx1"/>
                </a:solidFill>
              </a:rPr>
              <a:t>que se han cumplido, aprenderemos cuanto sufrieron nuestros antecesores espirituales aún a costa de su propia vida, muchos </a:t>
            </a:r>
            <a:r>
              <a:rPr lang="es-ES" sz="2400" dirty="0" smtClean="0">
                <a:solidFill>
                  <a:schemeClr val="tx1"/>
                </a:solidFill>
              </a:rPr>
              <a:t>murieron incinerados</a:t>
            </a:r>
            <a:r>
              <a:rPr lang="es-ES" sz="2400" dirty="0">
                <a:solidFill>
                  <a:schemeClr val="tx1"/>
                </a:solidFill>
              </a:rPr>
              <a:t>, otros fueron encarcelas, desterrados, desposeídos de sus vienes, gracias a ello nosotros disfrutamos hoy de la vendita esperanza de salvación.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o"/>
          <p:cNvSpPr/>
          <p:nvPr/>
        </p:nvSpPr>
        <p:spPr>
          <a:xfrm rot="21381774">
            <a:off x="725435" y="324153"/>
            <a:ext cx="7572428" cy="591560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85852" y="1285861"/>
            <a:ext cx="635798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No olvide que para el entendimiento correcto de Apocalipsis, es imprescindible </a:t>
            </a:r>
            <a:r>
              <a:rPr lang="es-ES" b="1" dirty="0" smtClean="0"/>
              <a:t>ubicarnos imaginariamente en el lugar preciso </a:t>
            </a:r>
            <a:r>
              <a:rPr lang="es-ES" dirty="0" smtClean="0"/>
              <a:t>y</a:t>
            </a:r>
            <a:r>
              <a:rPr lang="es-ES" b="1" dirty="0" smtClean="0"/>
              <a:t> </a:t>
            </a:r>
            <a:r>
              <a:rPr lang="es-ES" dirty="0" smtClean="0"/>
              <a:t>fijar exactamente en nuestra percepción del tiempo la fecha</a:t>
            </a:r>
            <a:r>
              <a:rPr lang="es-ES" b="1" dirty="0" smtClean="0"/>
              <a:t> </a:t>
            </a:r>
            <a:r>
              <a:rPr lang="es-ES" dirty="0" smtClean="0"/>
              <a:t>para cuándo fueron dadas las profecías del libro y tener conocimiento de los eventos más sobresalientes que han ocurrido desde aquella fecha hasta el día de hoy. </a:t>
            </a:r>
          </a:p>
          <a:p>
            <a:endParaRPr lang="es-ES" dirty="0" smtClean="0"/>
          </a:p>
          <a:p>
            <a:pPr algn="ctr"/>
            <a:r>
              <a:rPr lang="es-ES" dirty="0" smtClean="0"/>
              <a:t>Además, es de suma importancia </a:t>
            </a:r>
            <a:r>
              <a:rPr lang="es-ES" b="1" dirty="0" smtClean="0"/>
              <a:t>tener amplio conocimiento </a:t>
            </a:r>
            <a:r>
              <a:rPr lang="es-ES" dirty="0" smtClean="0"/>
              <a:t>de las </a:t>
            </a:r>
            <a:r>
              <a:rPr lang="es-ES" b="1" dirty="0" smtClean="0"/>
              <a:t>circunstancias especiales </a:t>
            </a:r>
            <a:r>
              <a:rPr lang="es-ES" dirty="0" smtClean="0"/>
              <a:t>que han afectado marcadamente </a:t>
            </a:r>
            <a:r>
              <a:rPr lang="es-ES" b="1" dirty="0" smtClean="0"/>
              <a:t>la condición moral y espiritual </a:t>
            </a:r>
            <a:r>
              <a:rPr lang="es-ES" dirty="0" smtClean="0"/>
              <a:t>de la raza humana en algunos periodos particulares de nuestra era, por ejemplo, la "Edad Medieval".</a:t>
            </a:r>
            <a:r>
              <a:rPr lang="es-ES" dirty="0"/>
              <a:t> </a:t>
            </a:r>
            <a:r>
              <a:rPr lang="es-ES" dirty="0" smtClean="0"/>
              <a:t>Entre </a:t>
            </a:r>
            <a:r>
              <a:rPr lang="es-ES" dirty="0"/>
              <a:t>el </a:t>
            </a:r>
            <a:r>
              <a:rPr lang="es-ES" b="1" dirty="0">
                <a:hlinkClick r:id="rId2" action="ppaction://hlinkfile" tooltip="Siglo V"/>
              </a:rPr>
              <a:t>siglo V</a:t>
            </a:r>
            <a:r>
              <a:rPr lang="es-ES" dirty="0"/>
              <a:t> y el </a:t>
            </a:r>
            <a:r>
              <a:rPr lang="es-ES" b="1" dirty="0">
                <a:hlinkClick r:id="rId3" action="ppaction://hlinkfile" tooltip="Siglo XV"/>
              </a:rPr>
              <a:t>XV</a:t>
            </a:r>
            <a:r>
              <a:rPr lang="es-ES" b="1" dirty="0" smtClean="0"/>
              <a:t> </a:t>
            </a:r>
          </a:p>
          <a:p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642910" y="571480"/>
            <a:ext cx="6072230" cy="507209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85852" y="1214422"/>
            <a:ext cx="478634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/>
              <a:t>Para sacar buenas conclusiones en el estudio de la Biblia es de suma importancia tener ojala varias versiones de la misma, una libreta de apuntes, un diccionario bíblico y una buena concordancia, pero lo más importante, la oración.</a:t>
            </a:r>
          </a:p>
          <a:p>
            <a:endParaRPr lang="es-ES" sz="2000" dirty="0" smtClean="0"/>
          </a:p>
        </p:txBody>
      </p:sp>
      <p:pic>
        <p:nvPicPr>
          <p:cNvPr id="1026" name="Picture 2" descr="C:\Users\HUMBERTO\Pictures\Santa Biblia\X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642918"/>
            <a:ext cx="1849422" cy="2210018"/>
          </a:xfrm>
          <a:prstGeom prst="rect">
            <a:avLst/>
          </a:prstGeom>
          <a:noFill/>
        </p:spPr>
      </p:pic>
      <p:pic>
        <p:nvPicPr>
          <p:cNvPr id="2" name="Picture 2" descr="http://ts1.mm.bing.net/images/thumbnail.aspx?q=4526707257443144&amp;id=b308cd30cad5adad1124dc06741313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78" y="3107529"/>
            <a:ext cx="1849421" cy="246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laca"/>
          <p:cNvSpPr/>
          <p:nvPr/>
        </p:nvSpPr>
        <p:spPr>
          <a:xfrm>
            <a:off x="428596" y="428604"/>
            <a:ext cx="7000924" cy="5429288"/>
          </a:xfrm>
          <a:prstGeom prst="plaqu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002060"/>
                </a:solidFill>
              </a:rPr>
              <a:t>La ventaja que tiene el viajar al pasado o al futuro </a:t>
            </a:r>
            <a:r>
              <a:rPr lang="es-ES" sz="2400" b="1" dirty="0">
                <a:solidFill>
                  <a:srgbClr val="002060"/>
                </a:solidFill>
              </a:rPr>
              <a:t>AMAGINARIAMENTE</a:t>
            </a:r>
            <a:r>
              <a:rPr lang="es-ES" sz="2400" dirty="0">
                <a:solidFill>
                  <a:srgbClr val="002060"/>
                </a:solidFill>
              </a:rPr>
              <a:t> es que lo podemos hacer desde el lugar donde estemos, sin movernos físicamente, podremos ver sin ser vistos, sin envejecernos o morir, todo como por arte de magia.</a:t>
            </a:r>
          </a:p>
          <a:p>
            <a:pPr algn="ctr"/>
            <a:endParaRPr lang="es-ES" sz="2400" dirty="0">
              <a:solidFill>
                <a:srgbClr val="002060"/>
              </a:solidFill>
            </a:endParaRPr>
          </a:p>
          <a:p>
            <a:pPr algn="ctr"/>
            <a:r>
              <a:rPr lang="es-ES" sz="2400" dirty="0">
                <a:solidFill>
                  <a:srgbClr val="002060"/>
                </a:solidFill>
              </a:rPr>
              <a:t> Alabado sea Dios por la mente con que fuimos dotados, todo porque fuimos creados a “Imagen y semejanza de Dios</a:t>
            </a:r>
            <a:r>
              <a:rPr lang="es-ES" sz="2400" dirty="0" smtClean="0">
                <a:solidFill>
                  <a:srgbClr val="002060"/>
                </a:solidFill>
              </a:rPr>
              <a:t>”</a:t>
            </a:r>
          </a:p>
          <a:p>
            <a:pPr algn="ctr"/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>
                <a:solidFill>
                  <a:srgbClr val="FF0000"/>
                </a:solidFill>
              </a:rPr>
              <a:t>(Génesis 1:27). </a:t>
            </a:r>
          </a:p>
        </p:txBody>
      </p:sp>
      <p:pic>
        <p:nvPicPr>
          <p:cNvPr id="1026" name="Picture 2" descr="C:\Users\HUMBERTO\Pictures\Personas\I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4500570"/>
            <a:ext cx="1635108" cy="1976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inta perforada"/>
          <p:cNvSpPr/>
          <p:nvPr/>
        </p:nvSpPr>
        <p:spPr>
          <a:xfrm>
            <a:off x="642910" y="285728"/>
            <a:ext cx="5715040" cy="5572164"/>
          </a:xfrm>
          <a:prstGeom prst="flowChartPunchedTap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642910" y="1285860"/>
            <a:ext cx="56436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Antes de iniciar este recorrido al pasado, es necesario que nos despojemos de todo prejuicio contra el estudio espiritual o secular de la historia, por el contrario, es necesario prepararnos mental y espiritualmente para sacar el mejor provecho posible.  </a:t>
            </a:r>
          </a:p>
          <a:p>
            <a:endParaRPr lang="es-ES" sz="2000" dirty="0" smtClean="0"/>
          </a:p>
          <a:p>
            <a:pPr algn="ctr"/>
            <a:r>
              <a:rPr lang="es-ES" sz="2000" dirty="0" smtClean="0"/>
              <a:t>La historia es imprescindible para poder saber realmente la verdad sobre muchas cosas relacionadas con las profecías de Apocalipsis.  </a:t>
            </a:r>
            <a:endParaRPr lang="es-ES" sz="2000" dirty="0"/>
          </a:p>
        </p:txBody>
      </p:sp>
      <p:pic>
        <p:nvPicPr>
          <p:cNvPr id="1026" name="Picture 2" descr="C:\Users\HUMBERTO\Pictures\Objetos\IMG2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99095">
            <a:off x="6847279" y="1439328"/>
            <a:ext cx="1562050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sco magnético"/>
          <p:cNvSpPr/>
          <p:nvPr/>
        </p:nvSpPr>
        <p:spPr>
          <a:xfrm>
            <a:off x="3143240" y="500042"/>
            <a:ext cx="5572164" cy="5286412"/>
          </a:xfrm>
          <a:prstGeom prst="flowChartMagneticDis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143240" y="2136339"/>
            <a:ext cx="54292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La historia es como una película de mucha acción, de personajes inolvidables, de conflictos político – religiosos que forma parte del conflicto entre el bien y el mal cuyo comienzo tubo lugar en el cielo</a:t>
            </a:r>
            <a:r>
              <a:rPr lang="es-ES" sz="2000" dirty="0" smtClean="0">
                <a:solidFill>
                  <a:srgbClr val="FF0000"/>
                </a:solidFill>
              </a:rPr>
              <a:t> (Apoc.12:7-9)</a:t>
            </a:r>
            <a:r>
              <a:rPr lang="es-ES" sz="2000" dirty="0" smtClean="0"/>
              <a:t>, entre el dragón (Satanás) y Miguel (Cristo), y luego se trasladó a la tierra </a:t>
            </a:r>
            <a:r>
              <a:rPr lang="es-ES" sz="2000" dirty="0" smtClean="0">
                <a:solidFill>
                  <a:srgbClr val="FF0000"/>
                </a:solidFill>
              </a:rPr>
              <a:t>(Génesis 3:15).</a:t>
            </a:r>
          </a:p>
        </p:txBody>
      </p:sp>
      <p:pic>
        <p:nvPicPr>
          <p:cNvPr id="4098" name="Picture 2" descr="http://t1.gstatic.com/images?q=tbn:CnyFReNhk23-NM:http://www.chasque.net/giancare/madre/esmeralda_pags/DIOS_PAGINAS/REBELION_archivos/REBELIO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2286016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27540"/>
          </a:xfrm>
        </p:spPr>
        <p:txBody>
          <a:bodyPr>
            <a:normAutofit/>
          </a:bodyPr>
          <a:lstStyle/>
          <a:p>
            <a:pPr algn="ctr"/>
            <a:r>
              <a:rPr lang="es-ES" sz="2000" dirty="0" smtClean="0"/>
              <a:t>Queremos resaltar que lo registrado en Apocalipsis se refiere principalmente a partir del nacimiento de Jesús hasta su segunda venida, la erradicación del pecado y todos los pecadores, y culmina con la creación de un cielo y tierra nueva que será la morada del pueblo de Dios por toda la eternidad. </a:t>
            </a:r>
          </a:p>
          <a:p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/>
            <a:endParaRPr lang="es-ES" sz="2000" dirty="0" smtClean="0"/>
          </a:p>
          <a:p>
            <a:pPr algn="ctr">
              <a:buNone/>
            </a:pPr>
            <a:endParaRPr lang="es-ES" sz="2000" dirty="0" smtClean="0"/>
          </a:p>
          <a:p>
            <a:pPr algn="ctr"/>
            <a:r>
              <a:rPr lang="es-ES" sz="2000" dirty="0" smtClean="0"/>
              <a:t> La batalla y expulsión de Satanás del cielo registrada  en el </a:t>
            </a:r>
            <a:r>
              <a:rPr lang="es-ES" sz="2000" dirty="0" smtClean="0">
                <a:solidFill>
                  <a:srgbClr val="FF0000"/>
                </a:solidFill>
              </a:rPr>
              <a:t>Cap.12:7-9</a:t>
            </a:r>
            <a:r>
              <a:rPr lang="es-ES" sz="2000" dirty="0" smtClean="0"/>
              <a:t>, tubo lugar cuando Cristo lo venció en la cruz, porque antes de ese acontecimiento Sananas todavía tenía aseso al Cielo.</a:t>
            </a:r>
          </a:p>
        </p:txBody>
      </p:sp>
      <p:pic>
        <p:nvPicPr>
          <p:cNvPr id="1026" name="Picture 2" descr="C:\Users\HUMBERTO\Pictures\Bíblicas\F03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428868"/>
            <a:ext cx="2143140" cy="1928826"/>
          </a:xfrm>
          <a:prstGeom prst="rect">
            <a:avLst/>
          </a:prstGeom>
          <a:noFill/>
        </p:spPr>
      </p:pic>
      <p:pic>
        <p:nvPicPr>
          <p:cNvPr id="1027" name="Picture 3" descr="C:\Users\HUMBERTO\Pictures\Bíblicas\G09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2428868"/>
            <a:ext cx="1706546" cy="1857388"/>
          </a:xfrm>
          <a:prstGeom prst="rect">
            <a:avLst/>
          </a:prstGeom>
          <a:noFill/>
        </p:spPr>
      </p:pic>
      <p:sp>
        <p:nvSpPr>
          <p:cNvPr id="5" name="4 Flecha a la derecha con muesca"/>
          <p:cNvSpPr/>
          <p:nvPr/>
        </p:nvSpPr>
        <p:spPr>
          <a:xfrm>
            <a:off x="3143240" y="3214686"/>
            <a:ext cx="3714776" cy="42862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0290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ES" b="1" i="1" dirty="0" smtClean="0">
                <a:solidFill>
                  <a:srgbClr val="FF0000"/>
                </a:solidFill>
              </a:rPr>
              <a:t>¿Y COMO LO SABEMOS?</a:t>
            </a:r>
          </a:p>
          <a:p>
            <a:pPr algn="ctr"/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En el libro de </a:t>
            </a:r>
            <a:r>
              <a:rPr lang="es-ES" b="1" dirty="0" smtClean="0">
                <a:solidFill>
                  <a:srgbClr val="FF0000"/>
                </a:solidFill>
              </a:rPr>
              <a:t>Job 1:6.</a:t>
            </a:r>
            <a:r>
              <a:rPr lang="es-ES" dirty="0" smtClean="0"/>
              <a:t> Dice: “</a:t>
            </a:r>
            <a:r>
              <a:rPr lang="es-ES" i="1" dirty="0" smtClean="0"/>
              <a:t>Un día fueron los hijos de Dios a presentarse ante el Eterno, entre ellos se presentó también </a:t>
            </a:r>
            <a:r>
              <a:rPr lang="es-ES" b="1" i="1" dirty="0" smtClean="0"/>
              <a:t>SATANÀS</a:t>
            </a:r>
            <a:r>
              <a:rPr lang="es-ES" dirty="0" smtClean="0"/>
              <a:t>”</a:t>
            </a:r>
          </a:p>
          <a:p>
            <a:pPr algn="ctr"/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A esta reunión estañan invitados todos los representantes de los planetas de la creación de Dios, y el que debía estar representando al planeta tierra era Adán porque Dios lo había puesto para que “</a:t>
            </a:r>
            <a:r>
              <a:rPr lang="es-ES" i="1" dirty="0" smtClean="0"/>
              <a:t>lo cultivara y lo cuidara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(Génesis 2:15)</a:t>
            </a:r>
            <a:r>
              <a:rPr lang="es-ES" dirty="0" smtClean="0"/>
              <a:t>. Por tanto, Adán debía estar en esa reunión representando a la tierra. 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75463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ES" sz="3300" b="1" dirty="0" smtClean="0">
                <a:solidFill>
                  <a:srgbClr val="002060"/>
                </a:solidFill>
              </a:rPr>
              <a:t>¿</a:t>
            </a:r>
            <a:r>
              <a:rPr lang="es-ES" sz="3800" b="1" i="1" dirty="0" smtClean="0">
                <a:solidFill>
                  <a:srgbClr val="002060"/>
                </a:solidFill>
                <a:latin typeface="Agency FB" pitchFamily="34" charset="0"/>
              </a:rPr>
              <a:t>Porque no fue Adán como representante de la tierra a esa reunión</a:t>
            </a:r>
            <a:r>
              <a:rPr lang="es-ES" sz="3300" b="1" dirty="0" smtClean="0">
                <a:solidFill>
                  <a:srgbClr val="002060"/>
                </a:solidFill>
              </a:rPr>
              <a:t>?</a:t>
            </a:r>
            <a:endParaRPr lang="es-ES" sz="33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Porque Adán el día que peco se sometió voluntariamente al dominio de Satanás y a la vez le entregó el dominio de la tierra que Dios le había confiado para que la administrara</a:t>
            </a:r>
          </a:p>
          <a:p>
            <a:pPr algn="ctr">
              <a:buNone/>
            </a:pPr>
            <a:r>
              <a:rPr lang="es-ES" dirty="0" smtClean="0"/>
              <a:t> </a:t>
            </a:r>
            <a:r>
              <a:rPr lang="es-ES" dirty="0" smtClean="0">
                <a:solidFill>
                  <a:srgbClr val="FF0000"/>
                </a:solidFill>
              </a:rPr>
              <a:t>(Lea Lucas 4:6)</a:t>
            </a:r>
            <a:r>
              <a:rPr lang="es-ES" dirty="0" smtClean="0"/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39552" y="3489960"/>
            <a:ext cx="5400600" cy="230832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sz="2400" dirty="0"/>
              <a:t>Por lo tanto, Cristo con su muerte en la cruz le dio la posibilidad al hombre si </a:t>
            </a:r>
            <a:r>
              <a:rPr lang="es-ES" sz="2400" b="1" dirty="0"/>
              <a:t>QUERÌA</a:t>
            </a:r>
            <a:r>
              <a:rPr lang="es-ES" sz="2400" dirty="0"/>
              <a:t> librarse del yugo de Satanás, sino que también </a:t>
            </a:r>
            <a:r>
              <a:rPr lang="es-ES" sz="2400" b="1" dirty="0"/>
              <a:t>RECUPERÒ </a:t>
            </a:r>
            <a:r>
              <a:rPr lang="es-ES" sz="2400" dirty="0"/>
              <a:t>la tierra para el hombre nuevamente.  </a:t>
            </a:r>
          </a:p>
        </p:txBody>
      </p:sp>
      <p:pic>
        <p:nvPicPr>
          <p:cNvPr id="2050" name="Picture 2" descr="http://ts1.mm.bing.net/images/thumbnail.aspx?q=5042601541828904&amp;id=776472caec22d66ffa8ed123a99928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84984"/>
            <a:ext cx="208823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ergamino vertical"/>
          <p:cNvSpPr/>
          <p:nvPr/>
        </p:nvSpPr>
        <p:spPr>
          <a:xfrm>
            <a:off x="428596" y="500042"/>
            <a:ext cx="7358114" cy="5357850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sz="2400" dirty="0">
                <a:solidFill>
                  <a:schemeClr val="tx1"/>
                </a:solidFill>
              </a:rPr>
              <a:t>Ese conflicto que se inicio en el cielo, cuya culminación será en la tierra, es de carácter religioso, lo podemos ver al comienzo de la humanidad entre dos hermanos, Caín y Abel, ambos creyentes, el mayor que desobedece a Dios al no presentarle la </a:t>
            </a:r>
            <a:r>
              <a:rPr lang="es-ES" sz="2800" b="1" dirty="0">
                <a:solidFill>
                  <a:schemeClr val="tx1"/>
                </a:solidFill>
              </a:rPr>
              <a:t>ofrenda correcta</a:t>
            </a:r>
            <a:r>
              <a:rPr lang="es-ES" sz="2400" dirty="0">
                <a:solidFill>
                  <a:schemeClr val="tx1"/>
                </a:solidFill>
              </a:rPr>
              <a:t>, es decir un </a:t>
            </a:r>
            <a:r>
              <a:rPr lang="es-ES" sz="2800" b="1" dirty="0">
                <a:solidFill>
                  <a:schemeClr val="tx1"/>
                </a:solidFill>
              </a:rPr>
              <a:t>cordero, </a:t>
            </a:r>
            <a:r>
              <a:rPr lang="es-ES" sz="2400" dirty="0">
                <a:solidFill>
                  <a:schemeClr val="tx1"/>
                </a:solidFill>
              </a:rPr>
              <a:t>por no hacer lo que Dios requería fue rechazado, le da muerte al hermano menor por obedecer lo que Dios </a:t>
            </a:r>
            <a:r>
              <a:rPr lang="es-ES" sz="2400" dirty="0" smtClean="0">
                <a:solidFill>
                  <a:schemeClr val="tx1"/>
                </a:solidFill>
              </a:rPr>
              <a:t>manda, </a:t>
            </a:r>
            <a:r>
              <a:rPr lang="es-ES" sz="2400" dirty="0">
                <a:solidFill>
                  <a:schemeClr val="tx1"/>
                </a:solidFill>
              </a:rPr>
              <a:t>el sacrificio del cordero </a:t>
            </a:r>
            <a:r>
              <a:rPr lang="es-ES" sz="2400" dirty="0">
                <a:solidFill>
                  <a:srgbClr val="FF0000"/>
                </a:solidFill>
              </a:rPr>
              <a:t>(Génesis 4:3-4).</a:t>
            </a:r>
          </a:p>
          <a:p>
            <a:pPr>
              <a:buNone/>
            </a:pPr>
            <a:endParaRPr lang="es-ES" dirty="0"/>
          </a:p>
        </p:txBody>
      </p:sp>
      <p:pic>
        <p:nvPicPr>
          <p:cNvPr id="2050" name="Picture 2" descr="C:\Users\HUMBERTO\Pictures\CAÌN Y ABEL\4X4I5VCAGJYQEDCASDOQE9CAOE6G2WCA3N9IRPCA63UMKRCAVRCC8OCA5D9A12CA6B2RTOCAPG3Z3RCAB5HAYMCAY4PB0LCAF2UVV1CADUTLNBCAFGHKV8CAWWZDNZCA9VFDHECA35TV4QCAWOSQ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2143116"/>
            <a:ext cx="1428760" cy="21717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lamada rectangular"/>
          <p:cNvSpPr/>
          <p:nvPr/>
        </p:nvSpPr>
        <p:spPr>
          <a:xfrm>
            <a:off x="1071538" y="642918"/>
            <a:ext cx="7429552" cy="4786346"/>
          </a:xfrm>
          <a:prstGeom prst="wedgeRectCallout">
            <a:avLst>
              <a:gd name="adj1" fmla="val -20592"/>
              <a:gd name="adj2" fmla="val 607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214414" y="785794"/>
            <a:ext cx="7000924" cy="415498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2000" dirty="0" smtClean="0">
                <a:solidFill>
                  <a:srgbClr val="FF0000"/>
                </a:solidFill>
              </a:rPr>
              <a:t>Apocalipsis 13:15</a:t>
            </a:r>
            <a:r>
              <a:rPr lang="es-ES" sz="2000" dirty="0" smtClean="0"/>
              <a:t> Dice que de la misma manera  antes de la segunda venida del Señor se realizará otra batalla de carácter religioso, la segunda bestia  dictará un decreto que ordena que </a:t>
            </a:r>
            <a:r>
              <a:rPr lang="es-ES" sz="2400" b="1" dirty="0" smtClean="0"/>
              <a:t>todo </a:t>
            </a:r>
            <a:r>
              <a:rPr lang="es-ES" sz="2000" dirty="0" smtClean="0"/>
              <a:t>el que no adore a la primera bestia sea </a:t>
            </a:r>
            <a:r>
              <a:rPr lang="es-ES" sz="2000" b="1" dirty="0" smtClean="0"/>
              <a:t>MUERTO</a:t>
            </a:r>
            <a:r>
              <a:rPr lang="es-ES" sz="2000" dirty="0" smtClean="0"/>
              <a:t>.</a:t>
            </a:r>
          </a:p>
          <a:p>
            <a:pPr algn="ctr">
              <a:buNone/>
            </a:pPr>
            <a:endParaRPr lang="es-ES" sz="2000" dirty="0" smtClean="0"/>
          </a:p>
          <a:p>
            <a:pPr algn="ctr">
              <a:buNone/>
            </a:pPr>
            <a:r>
              <a:rPr lang="es-ES" sz="2000" dirty="0" smtClean="0"/>
              <a:t> Pero aquí es donde se presenta el problema, el adorar la vestía equivale a violar el cuarto Mandamiento de la Ley de Dios que señala a Dios como el Creador de todo cuanto existe</a:t>
            </a:r>
            <a:r>
              <a:rPr lang="es-ES" sz="2000" dirty="0" smtClean="0">
                <a:solidFill>
                  <a:srgbClr val="FF0000"/>
                </a:solidFill>
              </a:rPr>
              <a:t> (Lea Exo.20:8-11)</a:t>
            </a:r>
            <a:r>
              <a:rPr lang="es-ES" sz="2000" dirty="0" smtClean="0"/>
              <a:t> por lo tanto, el que ame a Jesús no le debe desobedecer </a:t>
            </a:r>
            <a:r>
              <a:rPr lang="es-ES" sz="2000" dirty="0" smtClean="0">
                <a:solidFill>
                  <a:srgbClr val="FF0000"/>
                </a:solidFill>
              </a:rPr>
              <a:t>(Juan 14:15).</a:t>
            </a:r>
          </a:p>
          <a:p>
            <a:pPr algn="ctr">
              <a:buNone/>
            </a:pPr>
            <a:endParaRPr lang="es-ES" sz="2000" dirty="0" smtClean="0"/>
          </a:p>
        </p:txBody>
      </p:sp>
      <p:pic>
        <p:nvPicPr>
          <p:cNvPr id="3073" name="Picture 1" descr="C:\Users\HUMBERTO\Pictures\Bíblicas\K0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714884"/>
            <a:ext cx="3349620" cy="1714512"/>
          </a:xfrm>
          <a:prstGeom prst="rect">
            <a:avLst/>
          </a:prstGeom>
          <a:noFill/>
        </p:spPr>
      </p:pic>
      <p:cxnSp>
        <p:nvCxnSpPr>
          <p:cNvPr id="9" name="8 Conector recto de flecha"/>
          <p:cNvCxnSpPr/>
          <p:nvPr/>
        </p:nvCxnSpPr>
        <p:spPr>
          <a:xfrm rot="5400000" flipH="1" flipV="1">
            <a:off x="6429388" y="6000768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 rot="5400000" flipH="1" flipV="1">
            <a:off x="5857884" y="5715016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Flecha derecha"/>
          <p:cNvSpPr/>
          <p:nvPr/>
        </p:nvSpPr>
        <p:spPr>
          <a:xfrm rot="3166968">
            <a:off x="4230958" y="4474428"/>
            <a:ext cx="2371923" cy="2177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2500298" y="585774"/>
            <a:ext cx="6143668" cy="5200680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857488" y="928671"/>
            <a:ext cx="51435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2400" dirty="0" smtClean="0">
                <a:solidFill>
                  <a:srgbClr val="FF0000"/>
                </a:solidFill>
              </a:rPr>
              <a:t>Apoc.14:7</a:t>
            </a:r>
            <a:r>
              <a:rPr lang="es-ES" sz="2400" dirty="0" smtClean="0"/>
              <a:t> ordena: “</a:t>
            </a:r>
            <a:r>
              <a:rPr lang="es-ES" sz="2400" b="1" i="1" dirty="0" smtClean="0"/>
              <a:t>Adorad al que hizo el cielo y la tierra, el mar y las fuentes de las aguas</a:t>
            </a:r>
            <a:r>
              <a:rPr lang="es-ES" sz="2400" i="1" dirty="0" smtClean="0"/>
              <a:t>”.</a:t>
            </a:r>
          </a:p>
          <a:p>
            <a:pPr algn="ctr">
              <a:buNone/>
            </a:pPr>
            <a:endParaRPr lang="es-ES" sz="2400" dirty="0" smtClean="0"/>
          </a:p>
          <a:p>
            <a:pPr algn="ctr">
              <a:buNone/>
            </a:pPr>
            <a:r>
              <a:rPr lang="es-ES" sz="2400" b="1" i="1" dirty="0" smtClean="0">
                <a:solidFill>
                  <a:srgbClr val="00B0F0"/>
                </a:solidFill>
              </a:rPr>
              <a:t>¿A QUIÈN ADORARIA USTED? </a:t>
            </a:r>
          </a:p>
          <a:p>
            <a:pPr algn="ctr">
              <a:buNone/>
            </a:pPr>
            <a:r>
              <a:rPr lang="es-ES" sz="2400" dirty="0" smtClean="0"/>
              <a:t>Indudablemente que los que aman a Jesús responderán como dijeron los apóstoles: “</a:t>
            </a:r>
            <a:r>
              <a:rPr lang="es-ES" sz="2400" b="1" i="1" dirty="0" smtClean="0"/>
              <a:t>Es preciso </a:t>
            </a:r>
            <a:r>
              <a:rPr lang="es-ES" sz="2400" b="1" i="1" u="sng" dirty="0" smtClean="0"/>
              <a:t>obedecedor</a:t>
            </a:r>
            <a:r>
              <a:rPr lang="es-ES" sz="2400" b="1" i="1" dirty="0" smtClean="0"/>
              <a:t> a Dios antes que a los hombres</a:t>
            </a:r>
            <a:r>
              <a:rPr lang="es-ES" sz="2400" dirty="0" smtClean="0"/>
              <a:t>” </a:t>
            </a:r>
            <a:r>
              <a:rPr lang="es-ES" sz="2400" dirty="0" smtClean="0">
                <a:solidFill>
                  <a:srgbClr val="FF0000"/>
                </a:solidFill>
              </a:rPr>
              <a:t>(Hechos 5:29).</a:t>
            </a:r>
            <a:endParaRPr lang="es-ES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HUMBERTO\Pictures\Bíblicas\A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0" y="4286256"/>
            <a:ext cx="2278050" cy="2190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4717152" cy="534692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dirty="0" smtClean="0"/>
              <a:t>Cuando Jesús estuvo con los discípulos les dijo: “No penséis que he venido para </a:t>
            </a:r>
            <a:r>
              <a:rPr lang="es-ES" b="1" dirty="0" smtClean="0"/>
              <a:t>ABOLIR</a:t>
            </a:r>
            <a:r>
              <a:rPr lang="es-ES" dirty="0" smtClean="0"/>
              <a:t> la ley o los profetas”, “Os aseguro que </a:t>
            </a:r>
            <a:r>
              <a:rPr lang="es-ES" b="1" dirty="0" smtClean="0"/>
              <a:t>MIENTRAS</a:t>
            </a:r>
            <a:r>
              <a:rPr lang="es-ES" dirty="0" smtClean="0"/>
              <a:t> existan el cielo y la tierra, </a:t>
            </a:r>
            <a:r>
              <a:rPr lang="es-ES" b="1" dirty="0" smtClean="0"/>
              <a:t>NI UNA LETRA</a:t>
            </a:r>
            <a:r>
              <a:rPr lang="es-ES" dirty="0" smtClean="0"/>
              <a:t>, ni </a:t>
            </a:r>
            <a:r>
              <a:rPr lang="es-ES" b="1" dirty="0" smtClean="0"/>
              <a:t>UN  PUNTO</a:t>
            </a:r>
            <a:r>
              <a:rPr lang="es-ES" dirty="0" smtClean="0"/>
              <a:t> de la Ley </a:t>
            </a:r>
            <a:r>
              <a:rPr lang="es-ES" b="1" dirty="0" smtClean="0"/>
              <a:t>PERECERÀN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(Mateo 5:17-18).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HUMBERTO\Pictures\Bíblicas\C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48680"/>
            <a:ext cx="3429024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1538" y="428604"/>
            <a:ext cx="7215238" cy="5429288"/>
          </a:xfrm>
          <a:blipFill>
            <a:blip r:embed="rId2"/>
            <a:tile tx="0" ty="0" sx="100000" sy="100000" flip="none" algn="tl"/>
          </a:blipFill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ES" dirty="0" smtClean="0"/>
              <a:t>Este tema es de vital importancia porque tiene que ver con usted y con migo, puesto que también estamos involucrados en este drama de la humanidad, por lo tanto no podemos ser neutrales y decir: </a:t>
            </a:r>
          </a:p>
          <a:p>
            <a:pPr marL="0" indent="0" algn="ctr">
              <a:buNone/>
            </a:pPr>
            <a:r>
              <a:rPr lang="es-ES" dirty="0" smtClean="0"/>
              <a:t>«Yo en eso </a:t>
            </a:r>
            <a:r>
              <a:rPr lang="es-ES" dirty="0"/>
              <a:t>n</a:t>
            </a:r>
            <a:r>
              <a:rPr lang="es-ES" dirty="0" smtClean="0"/>
              <a:t>o participo, mejor observó para ver el desarrollo de los acontecimientos, y de acuerdo a ello, al final me uno al ganador»  al hacer eso, ya está involucrado, pues Jesús dijo: «</a:t>
            </a:r>
            <a:r>
              <a:rPr lang="es-CO" b="1" i="1" dirty="0"/>
              <a:t>El que no es conmigo, contra mí es</a:t>
            </a:r>
            <a:r>
              <a:rPr lang="es-CO" b="1" i="1" dirty="0" smtClean="0"/>
              <a:t>; </a:t>
            </a:r>
            <a:r>
              <a:rPr lang="es-CO" b="1" i="1" dirty="0"/>
              <a:t>y el que conmigo no recoge, </a:t>
            </a:r>
            <a:r>
              <a:rPr lang="es-CO" b="1" i="1" dirty="0" smtClean="0"/>
              <a:t>desparrama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(Luc.11:23).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ES" dirty="0" smtClean="0"/>
              <a:t> Por tanto, debemos involucrarnos en las cosas de Dios, aguzar la mente y el espíritu para captar y apreciar los grandes acontecimientos espirituales del pasado y discernir las condiciones espirituales que prevalecían en ciertas épocas claves y reconocer a los personajes y entidades cuyas intervenciones en el escenario del mundo ejercieron influencias determinantes sobre el destino de multitudes de almas. </a:t>
            </a:r>
          </a:p>
        </p:txBody>
      </p:sp>
      <p:sp>
        <p:nvSpPr>
          <p:cNvPr id="84994" name="AutoShape 2" descr="http://t1.gstatic.com/images?q=tbn:ePm1jpSbKcpxJM:http://www.eltiempo.com/colombia/occidente/2008-08-05/IMAGEN/IMAGEN-4428580-1.jp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312738"/>
            <a:ext cx="1285875" cy="6572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395536" y="404664"/>
            <a:ext cx="5544616" cy="403244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Brevemente hemos mencionado en el Apocalipsis la historia sobre la primera batalla entre el bien y el </a:t>
            </a:r>
            <a:r>
              <a:rPr lang="es-ES" sz="2000" dirty="0" smtClean="0">
                <a:solidFill>
                  <a:srgbClr val="002060"/>
                </a:solidFill>
              </a:rPr>
              <a:t>mal, </a:t>
            </a:r>
            <a:r>
              <a:rPr lang="es-ES" sz="2000" dirty="0">
                <a:solidFill>
                  <a:srgbClr val="002060"/>
                </a:solidFill>
              </a:rPr>
              <a:t>y como esta lucha se trasladó a la tierra afectando al ser humano entre dos hermanos Caín y </a:t>
            </a:r>
            <a:r>
              <a:rPr lang="es-ES" sz="2000" dirty="0" smtClean="0">
                <a:solidFill>
                  <a:srgbClr val="002060"/>
                </a:solidFill>
              </a:rPr>
              <a:t>Abel, </a:t>
            </a:r>
            <a:r>
              <a:rPr lang="es-ES" sz="2000" dirty="0">
                <a:solidFill>
                  <a:srgbClr val="002060"/>
                </a:solidFill>
              </a:rPr>
              <a:t>y así esto se repitió vez tras vez en el A.T. entre el pueblo de Israel que era la iglesia de Dios y sus vecinos paganos, y aún entre ellos mismos cuando los que no estaban consagrados a Dios odiaban a los que se consagran al servicio del </a:t>
            </a:r>
            <a:r>
              <a:rPr lang="es-ES" sz="2000" dirty="0" smtClean="0">
                <a:solidFill>
                  <a:srgbClr val="002060"/>
                </a:solidFill>
              </a:rPr>
              <a:t>Señor.</a:t>
            </a:r>
            <a:endParaRPr lang="es-ES" sz="2000" dirty="0">
              <a:solidFill>
                <a:srgbClr val="002060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395536" y="4869160"/>
            <a:ext cx="8280920" cy="1418456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dirty="0">
                <a:solidFill>
                  <a:srgbClr val="002060"/>
                </a:solidFill>
              </a:rPr>
              <a:t>El sacerdote Pasur hijo de </a:t>
            </a:r>
            <a:r>
              <a:rPr lang="es-CO" dirty="0" smtClean="0">
                <a:solidFill>
                  <a:srgbClr val="002060"/>
                </a:solidFill>
              </a:rPr>
              <a:t>Imer,</a:t>
            </a:r>
            <a:r>
              <a:rPr lang="es-CO" baseline="30000" dirty="0">
                <a:solidFill>
                  <a:srgbClr val="002060"/>
                </a:solidFill>
              </a:rPr>
              <a:t> </a:t>
            </a:r>
            <a:r>
              <a:rPr lang="es-CO" dirty="0" smtClean="0">
                <a:solidFill>
                  <a:srgbClr val="002060"/>
                </a:solidFill>
              </a:rPr>
              <a:t>que </a:t>
            </a:r>
            <a:r>
              <a:rPr lang="es-CO" dirty="0">
                <a:solidFill>
                  <a:srgbClr val="002060"/>
                </a:solidFill>
              </a:rPr>
              <a:t>presidía como principal en la casa de Jehová, oyó a Jeremías profetizar estas palabras</a:t>
            </a:r>
            <a:r>
              <a:rPr lang="es-CO" dirty="0" smtClean="0">
                <a:solidFill>
                  <a:srgbClr val="002060"/>
                </a:solidFill>
              </a:rPr>
              <a:t>.</a:t>
            </a:r>
            <a:r>
              <a:rPr lang="es-CO" baseline="30000" dirty="0" smtClean="0">
                <a:solidFill>
                  <a:srgbClr val="002060"/>
                </a:solidFill>
              </a:rPr>
              <a:t> </a:t>
            </a:r>
            <a:r>
              <a:rPr lang="es-CO" dirty="0">
                <a:solidFill>
                  <a:srgbClr val="002060"/>
                </a:solidFill>
              </a:rPr>
              <a:t>Entonces Pasur hizo </a:t>
            </a:r>
            <a:r>
              <a:rPr lang="es-CO" u="sng" dirty="0">
                <a:solidFill>
                  <a:srgbClr val="002060"/>
                </a:solidFill>
              </a:rPr>
              <a:t>azotar</a:t>
            </a:r>
            <a:r>
              <a:rPr lang="es-CO" dirty="0">
                <a:solidFill>
                  <a:srgbClr val="002060"/>
                </a:solidFill>
              </a:rPr>
              <a:t> al profeta Jeremías y lo puso en el </a:t>
            </a:r>
            <a:r>
              <a:rPr lang="es-CO" u="sng" dirty="0">
                <a:solidFill>
                  <a:srgbClr val="002060"/>
                </a:solidFill>
              </a:rPr>
              <a:t>cepo</a:t>
            </a:r>
            <a:r>
              <a:rPr lang="es-CO" dirty="0">
                <a:solidFill>
                  <a:srgbClr val="002060"/>
                </a:solidFill>
              </a:rPr>
              <a:t> que estaba en la puerta superior de </a:t>
            </a:r>
            <a:r>
              <a:rPr lang="es-CO" dirty="0" smtClean="0">
                <a:solidFill>
                  <a:srgbClr val="002060"/>
                </a:solidFill>
              </a:rPr>
              <a:t>Benjamín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(Jer.20:1,2).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s3.mm.bing.net/images/thumbnail.aspx?q=4562802177148666&amp;id=cb1333f763447532151cc118fdd2e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992223"/>
            <a:ext cx="216023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1.mm.bing.net/images/thumbnail.aspx?q=4777907012439016&amp;id=d2c1158c28b41ac6d8dc43e33700dc1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1" y="3157343"/>
            <a:ext cx="2160240" cy="169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940151" y="447259"/>
            <a:ext cx="27606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400" b="1" dirty="0"/>
              <a:t>Fue </a:t>
            </a:r>
            <a:r>
              <a:rPr lang="es-CO" sz="1400" b="1" dirty="0" smtClean="0"/>
              <a:t>encarcelado </a:t>
            </a:r>
            <a:r>
              <a:rPr lang="es-CO" sz="1400" b="1" dirty="0"/>
              <a:t>por sus mismos hermanos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372200" y="2614825"/>
            <a:ext cx="2328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400" b="1" dirty="0"/>
              <a:t>Fue arrojado en una cisterna</a:t>
            </a:r>
          </a:p>
        </p:txBody>
      </p:sp>
    </p:spTree>
    <p:extLst>
      <p:ext uri="{BB962C8B-B14F-4D97-AF65-F5344CB8AC3E}">
        <p14:creationId xmlns:p14="http://schemas.microsoft.com/office/powerpoint/2010/main" val="355292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9680</TotalTime>
  <Words>1398</Words>
  <Application>Microsoft Office PowerPoint</Application>
  <PresentationFormat>Presentación en pantalla (4:3)</PresentationFormat>
  <Paragraphs>56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Aspecto</vt:lpstr>
      <vt:lpstr>APOCALIPSIS  “un viaje a través del tiempo»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APOCALIPSIS  “Análisis de las profecías y visiones”  Capítulo Uno de este "Análisis"</dc:title>
  <dc:creator>HUMBERTO</dc:creator>
  <cp:lastModifiedBy>FAMILIA FIERRO CH</cp:lastModifiedBy>
  <cp:revision>695</cp:revision>
  <dcterms:created xsi:type="dcterms:W3CDTF">2009-12-29T05:18:02Z</dcterms:created>
  <dcterms:modified xsi:type="dcterms:W3CDTF">2012-10-07T14:14:37Z</dcterms:modified>
</cp:coreProperties>
</file>